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7" r:id="rId8"/>
    <p:sldId id="263" r:id="rId9"/>
    <p:sldId id="264" r:id="rId10"/>
    <p:sldId id="268" r:id="rId11"/>
    <p:sldId id="266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edsovet.su/metodika/5734_samokontrol" TargetMode="External"/><Relationship Id="rId2" Type="http://schemas.openxmlformats.org/officeDocument/2006/relationships/hyperlink" Target="http://pedsovet.su/metodika/priemy/5669_kak_nauchit_detey_stavit_vopros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i="1" dirty="0" smtClean="0">
                <a:solidFill>
                  <a:srgbClr val="002060"/>
                </a:solidFill>
              </a:rPr>
              <a:t/>
            </a:r>
            <a:br>
              <a:rPr lang="ru-RU" i="1" dirty="0" smtClean="0">
                <a:solidFill>
                  <a:srgbClr val="002060"/>
                </a:solidFill>
              </a:rPr>
            </a:br>
            <a:r>
              <a:rPr lang="ru-RU" i="1" dirty="0" smtClean="0">
                <a:solidFill>
                  <a:srgbClr val="002060"/>
                </a:solidFill>
              </a:rPr>
              <a:t/>
            </a:r>
            <a:br>
              <a:rPr lang="ru-RU" i="1" dirty="0" smtClean="0">
                <a:solidFill>
                  <a:srgbClr val="002060"/>
                </a:solidFill>
              </a:rPr>
            </a:br>
            <a:r>
              <a:rPr lang="ru-RU" sz="4400" b="1" i="1" dirty="0" smtClean="0">
                <a:solidFill>
                  <a:srgbClr val="002060"/>
                </a:solidFill>
              </a:rPr>
              <a:t>Дорожная карта анализа корректирующих и предупреждающих действий по ВПР</a:t>
            </a:r>
            <a:endParaRPr lang="ru-RU" sz="4400" b="1" i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8(2)</a:t>
            </a:r>
          </a:p>
          <a:p>
            <a:pPr fontAlgn="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Серые вороны весной не каркают пронзительно и истошно а ласково ворчат.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4) Молнии ярко осветили весь двор и гром прогрохотал уже над головой. </a:t>
            </a:r>
          </a:p>
          <a:p>
            <a:pPr fontAlgn="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fontAlgn="t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Составьте и запишите план текста из трёх пунктов. </a:t>
            </a:r>
          </a:p>
          <a:p>
            <a:pPr fontAlgn="t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12(1)</a:t>
            </a:r>
          </a:p>
          <a:p>
            <a:pPr fontAlgn="t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Определите  и  запишите  лексическое  значение  слова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«отводили» (из  предложения10. 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Подберите и запишите предложение, в котором данное многозначное слово употреблялось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бы в другом значении. 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Образцы проблемных заданий в </a:t>
            </a:r>
            <a:r>
              <a:rPr lang="ru-RU" dirty="0" err="1" smtClean="0"/>
              <a:t>КИМах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i="1" dirty="0" smtClean="0"/>
              <a:t>Анализ типичных ошибок учащихся при сдаче ВПР в прошлом учебном году.</a:t>
            </a:r>
          </a:p>
          <a:p>
            <a:r>
              <a:rPr lang="ru-RU" sz="2800" b="1" i="1" dirty="0" smtClean="0"/>
              <a:t>Выявление проблемных зон (заданий), в которых учащиеся показали низкий результат.</a:t>
            </a:r>
          </a:p>
          <a:p>
            <a:r>
              <a:rPr lang="ru-RU" sz="2800" b="1" i="1" dirty="0" smtClean="0"/>
              <a:t>Разработка методов, дидактических материалов по устранению «</a:t>
            </a:r>
            <a:r>
              <a:rPr lang="ru-RU" sz="2800" b="1" i="1" dirty="0" err="1" smtClean="0"/>
              <a:t>ошибкоопасных</a:t>
            </a:r>
            <a:r>
              <a:rPr lang="ru-RU" sz="2800" b="1" i="1" dirty="0" smtClean="0"/>
              <a:t>» мест в работах учащихся.</a:t>
            </a:r>
          </a:p>
          <a:p>
            <a:r>
              <a:rPr lang="ru-RU" sz="2800" b="1" i="1" dirty="0" smtClean="0"/>
              <a:t>Оказание адресной помощи обучающимся</a:t>
            </a:r>
            <a:r>
              <a:rPr lang="ru-RU" sz="2800" i="1" dirty="0" smtClean="0"/>
              <a:t>.</a:t>
            </a:r>
            <a:endParaRPr lang="ru-RU" sz="2800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План работы: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Роль администрации образовательной организации при составлении и выполнении учителем « Дорожной карты» смещается с контролирующей функции в сторону функции стимулирующей </a:t>
            </a:r>
            <a:r>
              <a:rPr lang="ru-RU" smtClean="0"/>
              <a:t>и консультационной.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Информация из публичного источника( </a:t>
            </a:r>
            <a:r>
              <a:rPr lang="ru-RU" sz="3200" dirty="0" smtClean="0"/>
              <a:t>городское совещание</a:t>
            </a:r>
            <a:r>
              <a:rPr lang="ru-RU" sz="3600" dirty="0" smtClean="0"/>
              <a:t>)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Задачи </a:t>
            </a:r>
            <a:r>
              <a:rPr lang="ru-RU" b="1" i="1" dirty="0" smtClean="0">
                <a:solidFill>
                  <a:srgbClr val="00206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ru-RU" b="1" i="1" dirty="0" smtClean="0">
                <a:solidFill>
                  <a:srgbClr val="002060"/>
                </a:solidFill>
              </a:rPr>
              <a:t>создать условия для обеспечения успешного усвоения базового уровня образования всех учащихся;</a:t>
            </a:r>
          </a:p>
          <a:p>
            <a:pPr>
              <a:buFontTx/>
              <a:buChar char="-"/>
            </a:pPr>
            <a:endParaRPr lang="ru-RU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  - выявить проблемные  блоки достижения планируемых результатов в соответствии  с ФГОС.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dirty="0" err="1" smtClean="0">
                <a:solidFill>
                  <a:srgbClr val="FF0000"/>
                </a:solidFill>
              </a:rPr>
              <a:t>Цель:</a:t>
            </a:r>
            <a:r>
              <a:rPr lang="ru-RU" sz="3200" b="1" i="1" dirty="0" err="1" smtClean="0">
                <a:solidFill>
                  <a:schemeClr val="accent4"/>
                </a:solidFill>
              </a:rPr>
              <a:t>повышение</a:t>
            </a:r>
            <a:r>
              <a:rPr lang="ru-RU" sz="3200" b="1" i="1" dirty="0" smtClean="0">
                <a:solidFill>
                  <a:schemeClr val="accent4"/>
                </a:solidFill>
              </a:rPr>
              <a:t> качества  образования через формирование УУД</a:t>
            </a:r>
            <a:endParaRPr lang="ru-RU" sz="3200" b="1" i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u="sng" dirty="0" smtClean="0"/>
              <a:t>Развитие</a:t>
            </a:r>
            <a:r>
              <a:rPr lang="ru-RU" sz="2800" dirty="0" smtClean="0"/>
              <a:t> регулятивных умений </a:t>
            </a:r>
            <a:r>
              <a:rPr lang="ru-RU" sz="2800" i="1" dirty="0" smtClean="0"/>
              <a:t>(</a:t>
            </a:r>
            <a:r>
              <a:rPr lang="ru-RU" sz="2800" i="1" dirty="0" smtClean="0">
                <a:hlinkClick r:id="rId2"/>
              </a:rPr>
              <a:t>ставить вопросы</a:t>
            </a:r>
            <a:r>
              <a:rPr lang="ru-RU" sz="2800" i="1" dirty="0" smtClean="0"/>
              <a:t>, формулировать гипотезы, определять цели, планировать, выбирать способ действий, </a:t>
            </a:r>
            <a:r>
              <a:rPr lang="ru-RU" sz="2800" i="1" dirty="0" smtClean="0">
                <a:hlinkClick r:id="rId3"/>
              </a:rPr>
              <a:t>контролировать, анализировать и корректировать свою деятельность</a:t>
            </a:r>
            <a:r>
              <a:rPr lang="ru-RU" sz="2800" i="1" dirty="0" smtClean="0"/>
              <a:t>);</a:t>
            </a:r>
          </a:p>
          <a:p>
            <a:r>
              <a:rPr lang="ru-RU" sz="2800" u="sng" dirty="0" smtClean="0"/>
              <a:t>владение</a:t>
            </a:r>
            <a:r>
              <a:rPr lang="ru-RU" sz="2800" dirty="0" smtClean="0"/>
              <a:t> навыками анализа заданий «западающих зон» в языковых разделах;</a:t>
            </a:r>
          </a:p>
          <a:p>
            <a:r>
              <a:rPr lang="ru-RU" sz="2800" dirty="0" smtClean="0"/>
              <a:t>достижение каждым ребёнком выполнения задания не ниже базового.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</a:rPr>
              <a:t>Ожидаемые результаты:</a:t>
            </a:r>
            <a:endParaRPr lang="ru-RU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Ознакомление учащихся с основными направлениями работы по подготовке к ВПР.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Общие стратегии подготовки.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Структурирование учебного материала.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Работа с заданиями </a:t>
            </a:r>
            <a:r>
              <a:rPr lang="ru-RU" sz="2800" b="1" dirty="0" err="1" smtClean="0">
                <a:solidFill>
                  <a:srgbClr val="0070C0"/>
                </a:solidFill>
              </a:rPr>
              <a:t>КИМов</a:t>
            </a:r>
            <a:r>
              <a:rPr lang="ru-RU" sz="2800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Работа с демонстрационными вариантами ВПР.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Выявление учащихся группы риска.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Индивидуальные консультации учащихся .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Содержание работы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86700" cy="604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651104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2К3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Синтаксического анализа словосочетания и предложения. Проводить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фонетический анализ слова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проводить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морфемный анализ слов;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6(1)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освоение базовых понятий лингвистики, основных единиц и грамматических категорий языка; овладение основными нормами литературного языка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(пунктуационными). 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6(2)</a:t>
                      </a:r>
                    </a:p>
                    <a:p>
                      <a:r>
                        <a:rPr lang="ru-RU" dirty="0" smtClean="0"/>
                        <a:t>7(1)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Анализировать различные виды словосочетаний и предложений с точки зрения их структурно-смысловой организации и функциональных особенностей; соблюдать основные языковые нормы в письменной речи; опираться на грамматико-интонационный анализ при объяснении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расстановки знаков препинания в предложении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</a:p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Адекватно понимать тексты различных функционально-смысловых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типов речи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функциональных разновидностей языка;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анализировать текст с точки зрения его темы, цели, основной мысли, основной и дополнительной информации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i="1" dirty="0" smtClean="0"/>
              <a:t>Типичные ошибки в достижении планируемых результатов (заданиях ВПР)</a:t>
            </a:r>
            <a:endParaRPr lang="ru-RU" sz="32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805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966"/>
                <a:gridCol w="718663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Задание</a:t>
                      </a:r>
                    </a:p>
                    <a:p>
                      <a:r>
                        <a:rPr lang="ru-RU" dirty="0" smtClean="0"/>
                        <a:t>№ 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Выпишите  предложение,  в  котором  необходимо  поставить  запятую/запятые. (Знаки</a:t>
                      </a:r>
                    </a:p>
                    <a:p>
                      <a:r>
                        <a:rPr lang="ru-RU" b="1" dirty="0" smtClean="0"/>
                        <a:t>препинания  внутри  предложений  не  расставлены.) 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Напишите,  на  каком  основании  Вы</a:t>
                      </a:r>
                    </a:p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сделали свой выбор. </a:t>
                      </a:r>
                    </a:p>
                    <a:p>
                      <a:r>
                        <a:rPr lang="ru-RU" dirty="0" smtClean="0"/>
                        <a:t>1)  Маша любит рисовать пейзажи акварельными красками. </a:t>
                      </a:r>
                    </a:p>
                    <a:p>
                      <a:r>
                        <a:rPr lang="ru-RU" dirty="0" smtClean="0"/>
                        <a:t>2)  Возьми-ка со стола новые кисти и акварельные краски! </a:t>
                      </a:r>
                    </a:p>
                    <a:p>
                      <a:r>
                        <a:rPr lang="ru-RU" dirty="0" smtClean="0"/>
                        <a:t>3)  Сначала друзья прорисуйте контуры предметов. </a:t>
                      </a:r>
                    </a:p>
                    <a:p>
                      <a:r>
                        <a:rPr lang="ru-RU" dirty="0" smtClean="0"/>
                        <a:t>4)  В художественной школе мы рисуем пейзажи и натюрморты.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Задание №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Выпишите  предложение,  в  котором  необходимо  поставить  запятую. (Знаки  препинания</a:t>
                      </a:r>
                    </a:p>
                    <a:p>
                      <a:r>
                        <a:rPr lang="ru-RU" b="1" dirty="0" smtClean="0"/>
                        <a:t>внутри  предложений  не  расставлены.) 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Напишите,  на  каком  основании  Вы  сделали  свой</a:t>
                      </a:r>
                    </a:p>
                    <a:p>
                      <a:r>
                        <a:rPr lang="ru-RU" dirty="0" smtClean="0"/>
                        <a:t>выбор. </a:t>
                      </a:r>
                    </a:p>
                    <a:p>
                      <a:r>
                        <a:rPr lang="ru-RU" dirty="0" smtClean="0"/>
                        <a:t>1)  Всю ночь зима вязала кружевные узоры и щедро раздавала наряды деревьям. </a:t>
                      </a:r>
                    </a:p>
                    <a:p>
                      <a:r>
                        <a:rPr lang="ru-RU" dirty="0" smtClean="0"/>
                        <a:t>2)  Исчезают последние островки снега и на свет пробивается зелёная травка. </a:t>
                      </a:r>
                    </a:p>
                    <a:p>
                      <a:r>
                        <a:rPr lang="ru-RU" dirty="0" smtClean="0"/>
                        <a:t>3)  Снег заботливо укутал все деревья и белой накидкой покрыл землю. </a:t>
                      </a:r>
                    </a:p>
                    <a:p>
                      <a:r>
                        <a:rPr lang="ru-RU" dirty="0" smtClean="0"/>
                        <a:t>4)  Вот показалось долгожданное солнце и залило всю окрестность ярким светом.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Задание №  8,9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Определите и запишите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основную мысль текста. 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Какой факт, по мнению автора текста, свидетельствует о том, что </a:t>
                      </a:r>
                      <a:r>
                        <a:rPr lang="ru-RU" b="1" dirty="0" err="1" smtClean="0">
                          <a:solidFill>
                            <a:schemeClr val="tx1"/>
                          </a:solidFill>
                        </a:rPr>
                        <a:t>Иваныч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 был ласковым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котом? Запишите ответ.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Образцы проблемных заданий в </a:t>
            </a:r>
            <a:r>
              <a:rPr lang="ru-RU" dirty="0" err="1" smtClean="0"/>
              <a:t>КИМах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966"/>
                <a:gridCol w="718663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Задание № 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2)  Исчезают последние островки снега и на свет пробивается зелёная травка.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3)  Снег заботливо укутал все деревья и белой накидкой покрыл землю. </a:t>
                      </a:r>
                    </a:p>
                    <a:p>
                      <a:r>
                        <a:rPr lang="ru-RU" sz="2800" dirty="0" smtClean="0"/>
                        <a:t>4</a:t>
                      </a:r>
                      <a:r>
                        <a:rPr lang="ru-RU" sz="2800" dirty="0" smtClean="0"/>
                        <a:t>)  Вот показалось долгожданное солнце и залило всю окрестность ярким светом. 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Задание №  8,9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Определите и запишите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основную мысль текста. 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Какой факт, по мнению автора текста, свидетельствует о том, что </a:t>
                      </a:r>
                      <a:r>
                        <a:rPr lang="ru-RU" sz="2000" b="1" dirty="0" err="1" smtClean="0">
                          <a:solidFill>
                            <a:schemeClr val="tx1"/>
                          </a:solidFill>
                        </a:rPr>
                        <a:t>Иваныч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 был ласковым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котом? Запишите ответ. 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/>
              <a:t>Типичные ошибки в достижении планируемых результатов (заданиях ВПР)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522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56"/>
                <a:gridCol w="68294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7(2)</a:t>
                      </a:r>
                    </a:p>
                    <a:p>
                      <a:r>
                        <a:rPr lang="ru-RU" dirty="0" smtClean="0"/>
                        <a:t>8(2)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опираться на грамматический анализ при объяснении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выбора тире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места его постановки в предложении.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Cоблюдать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речевой практике основные орфографические и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пунктуационные нормы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русского литературного языка</a:t>
                      </a:r>
                      <a:endParaRPr lang="ru-RU" dirty="0"/>
                    </a:p>
                  </a:txBody>
                  <a:tcPr marL="9525" marR="9525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Осуществлять информационную переработку прочитанного текста,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передавать его содержание в виде плана в письменной форме.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Использовать при работе с текстом разные виды чтения (поисковое, просмотровое, ознакомительное, изучающее, реферативное)</a:t>
                      </a:r>
                      <a:endParaRPr lang="ru-RU" dirty="0"/>
                    </a:p>
                  </a:txBody>
                  <a:tcPr marL="9525" marR="9525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12(1)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Распознавать и адекватно формулировать лексическое значение многозначного слова с опорой на   контекст;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использовать многозначное слово в другом значении в самостоятельно составленном и оформленном на письме речевом высказывании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/>
              <a:t>Типичные ошибки в достижении планируемых результатов (заданиях ВПР)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851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594"/>
                <a:gridCol w="675800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Задание 7(2)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Выпишите  предложение,  в  котором  нужно  поставить  тире. (Знаки  препинания  внутри</a:t>
                      </a:r>
                    </a:p>
                    <a:p>
                      <a:r>
                        <a:rPr lang="ru-RU" b="1" dirty="0" smtClean="0"/>
                        <a:t>предложений не расставлены.)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Напишите, на каком основании Вы сделали свой выбор. </a:t>
                      </a:r>
                    </a:p>
                    <a:p>
                      <a:r>
                        <a:rPr lang="ru-RU" dirty="0" smtClean="0"/>
                        <a:t>1) Утром воздух чистый и влажный. </a:t>
                      </a:r>
                    </a:p>
                    <a:p>
                      <a:r>
                        <a:rPr lang="ru-RU" dirty="0" smtClean="0"/>
                        <a:t>2) Темна и безлунна осенняя ночь. </a:t>
                      </a:r>
                    </a:p>
                    <a:p>
                      <a:r>
                        <a:rPr lang="ru-RU" dirty="0" smtClean="0"/>
                        <a:t>3) Роса на траве след ночного тумана. </a:t>
                      </a:r>
                    </a:p>
                    <a:p>
                      <a:r>
                        <a:rPr lang="ru-RU" dirty="0" smtClean="0"/>
                        <a:t>4) Стройный клён желтеет под окошком.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8(2)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Выпишите предложение, в котором необходимо поставить </a:t>
                      </a:r>
                      <a:r>
                        <a:rPr lang="ru-RU" b="1" dirty="0" smtClean="0">
                          <a:solidFill>
                            <a:schemeClr val="accent2"/>
                          </a:solidFill>
                        </a:rPr>
                        <a:t>две </a:t>
                      </a:r>
                      <a:r>
                        <a:rPr lang="ru-RU" b="1" dirty="0" smtClean="0"/>
                        <a:t>запятые. (Знаки препинания</a:t>
                      </a:r>
                    </a:p>
                    <a:p>
                      <a:r>
                        <a:rPr lang="ru-RU" b="1" dirty="0" smtClean="0"/>
                        <a:t>внутри  предложений  не  расставлены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.)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  Напишите,  на  каком  основании  Вы  сделали  свой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выбор. </a:t>
                      </a:r>
                    </a:p>
                    <a:p>
                      <a:r>
                        <a:rPr lang="ru-RU" dirty="0" smtClean="0"/>
                        <a:t>1) Летучая  мышь  всю  ночь  порхает  над  лесными  речками  и  полянами  ловит  майских</a:t>
                      </a:r>
                    </a:p>
                    <a:p>
                      <a:r>
                        <a:rPr lang="ru-RU" dirty="0" smtClean="0"/>
                        <a:t>бабочек и ночных жуков. </a:t>
                      </a:r>
                    </a:p>
                    <a:p>
                      <a:r>
                        <a:rPr lang="ru-RU" dirty="0" smtClean="0"/>
                        <a:t>2) Пропой-ка нам соловушка свою нежную и трогательную песенку ещё раз. </a:t>
                      </a:r>
                    </a:p>
                    <a:p>
                      <a:r>
                        <a:rPr lang="ru-RU" dirty="0" smtClean="0"/>
                        <a:t>3) Серые вороны весной не каркают пронзительно и истошно а ласково ворчат. </a:t>
                      </a:r>
                    </a:p>
                    <a:p>
                      <a:r>
                        <a:rPr lang="ru-RU" dirty="0" smtClean="0"/>
                        <a:t>4) Молнии ярко осветили весь двор и гром прогрохотал уже над головой.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Составьте и запишите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план текста </a:t>
                      </a:r>
                      <a:r>
                        <a:rPr lang="ru-RU" b="1" dirty="0" smtClean="0"/>
                        <a:t>из трёх пунктов. 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12(1)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Определите  и  запишите  лексическое  значение  слова </a:t>
                      </a:r>
                      <a:r>
                        <a:rPr lang="ru-RU" b="1" dirty="0" smtClean="0"/>
                        <a:t>«отводили» (из  предложения10. )</a:t>
                      </a:r>
                    </a:p>
                    <a:p>
                      <a:r>
                        <a:rPr lang="ru-RU" b="1" dirty="0" smtClean="0"/>
                        <a:t>Подберите и запишите предложение, в котором данное многозначное слово употреблялось</a:t>
                      </a:r>
                    </a:p>
                    <a:p>
                      <a:r>
                        <a:rPr lang="ru-RU" b="1" dirty="0" smtClean="0"/>
                        <a:t>бы в другом значении. 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Образцы проблемных заданий в </a:t>
            </a:r>
            <a:r>
              <a:rPr lang="ru-RU" dirty="0" err="1" smtClean="0"/>
              <a:t>КИМах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570</TotalTime>
  <Words>941</Words>
  <PresentationFormat>Экран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   Дорожная карта анализа корректирующих и предупреждающих действий по ВПР</vt:lpstr>
      <vt:lpstr>Цель:повышение качества  образования через формирование УУД</vt:lpstr>
      <vt:lpstr>Ожидаемые результаты:</vt:lpstr>
      <vt:lpstr>Содержание работы</vt:lpstr>
      <vt:lpstr>Типичные ошибки в достижении планируемых результатов (заданиях ВПР)</vt:lpstr>
      <vt:lpstr>Образцы проблемных заданий в КИМах</vt:lpstr>
      <vt:lpstr>Типичные ошибки в достижении планируемых результатов (заданиях ВПР)</vt:lpstr>
      <vt:lpstr>Типичные ошибки в достижении планируемых результатов (заданиях ВПР)</vt:lpstr>
      <vt:lpstr>Образцы проблемных заданий в КИМах</vt:lpstr>
      <vt:lpstr>Образцы проблемных заданий в КИМах</vt:lpstr>
      <vt:lpstr>План работы:</vt:lpstr>
      <vt:lpstr>Информация из публичного источника( городское совещание)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Дорожная карта анализа результативности корректирующих и предупреждающих действий по ВПР</dc:title>
  <dc:creator>User</dc:creator>
  <cp:lastModifiedBy>Admin</cp:lastModifiedBy>
  <cp:revision>62</cp:revision>
  <dcterms:created xsi:type="dcterms:W3CDTF">2019-02-24T05:20:08Z</dcterms:created>
  <dcterms:modified xsi:type="dcterms:W3CDTF">2019-03-28T02:54:28Z</dcterms:modified>
</cp:coreProperties>
</file>